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4"/>
  </p:sldMasterIdLst>
  <p:notesMasterIdLst>
    <p:notesMasterId r:id="rId18"/>
  </p:notesMasterIdLst>
  <p:sldIdLst>
    <p:sldId id="331" r:id="rId5"/>
    <p:sldId id="378" r:id="rId6"/>
    <p:sldId id="374" r:id="rId7"/>
    <p:sldId id="395" r:id="rId8"/>
    <p:sldId id="387" r:id="rId9"/>
    <p:sldId id="388" r:id="rId10"/>
    <p:sldId id="391" r:id="rId11"/>
    <p:sldId id="392" r:id="rId12"/>
    <p:sldId id="393" r:id="rId13"/>
    <p:sldId id="394" r:id="rId14"/>
    <p:sldId id="389" r:id="rId15"/>
    <p:sldId id="396" r:id="rId16"/>
    <p:sldId id="385" r:id="rId17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99CC"/>
    <a:srgbClr val="00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16DA210-FB5B-4158-B5E0-FEB733F419BA}" styleName="סגנון בהיר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ללא סגנון, רשת טבלה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סגנון בהיר 2 - הדגשה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DF18680-E054-41AD-8BC1-D1AEF772440D}" styleName="סגנון ביניים 2 - הדגשה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FECB4D8-DB02-4DC6-A0A2-4F2EBAE1DC90}" styleName="סגנון ביניים 1 - הדגשה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73A0DAA-6AF3-43AB-8588-CEC1D06C72B9}" styleName="סגנון ביניים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409" autoAdjust="0"/>
    <p:restoredTop sz="93428" autoAdjust="0"/>
  </p:normalViewPr>
  <p:slideViewPr>
    <p:cSldViewPr>
      <p:cViewPr varScale="1">
        <p:scale>
          <a:sx n="79" d="100"/>
          <a:sy n="79" d="100"/>
        </p:scale>
        <p:origin x="157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42CFB587-1363-49AE-A6FC-E4EDFED151BD}" type="datetimeFigureOut">
              <a:rPr lang="he-IL" smtClean="0"/>
              <a:t>כ"א/תמוז/תשפ"ו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FF2B445-EEC6-4195-A864-2D196C2FD22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764374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t>כ"א/תמוז/תשפ"ו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2AC9-109E-4E4D-92F9-530E51D9A3A2}" type="slidenum">
              <a:rPr lang="he-IL" smtClean="0"/>
              <a:t>‹#›</a:t>
            </a:fld>
            <a:endParaRPr lang="he-IL"/>
          </a:p>
        </p:txBody>
      </p:sp>
      <p:pic>
        <p:nvPicPr>
          <p:cNvPr id="8" name="Picture 4" descr="C:\Users\dinac\Desktop\דוברות פנים\חומרים ראשונים- לוגו חדש\חומרים למצגות\tso_etika_prez_b12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179" y="-35396"/>
            <a:ext cx="9191195" cy="6893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424" y="1744855"/>
            <a:ext cx="5616624" cy="3368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t>כ"א/תמוז/תשפ"ו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2AC9-109E-4E4D-92F9-530E51D9A3A2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t>כ"א/תמוז/תשפ"ו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2AC9-109E-4E4D-92F9-530E51D9A3A2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t>כ"א/תמוז/תשפ"ו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2AC9-109E-4E4D-92F9-530E51D9A3A2}" type="slidenum">
              <a:rPr lang="he-IL" smtClean="0"/>
              <a:t>‹#›</a:t>
            </a:fld>
            <a:endParaRPr lang="he-IL"/>
          </a:p>
        </p:txBody>
      </p:sp>
      <p:grpSp>
        <p:nvGrpSpPr>
          <p:cNvPr id="10" name="קבוצה 9"/>
          <p:cNvGrpSpPr/>
          <p:nvPr/>
        </p:nvGrpSpPr>
        <p:grpSpPr>
          <a:xfrm>
            <a:off x="-46179" y="-35396"/>
            <a:ext cx="9191195" cy="6893396"/>
            <a:chOff x="-46179" y="-35396"/>
            <a:chExt cx="9191195" cy="6893396"/>
          </a:xfrm>
        </p:grpSpPr>
        <p:pic>
          <p:nvPicPr>
            <p:cNvPr id="8" name="Picture 4" descr="C:\Users\dinac\Desktop\דוברות פנים\חומרים ראשונים- לוגו חדש\חומרים למצגות\tso_etika_prez_b12 (2).jpg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179" y="-35396"/>
              <a:ext cx="9191195" cy="689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6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42"/>
            <a:stretch/>
          </p:blipFill>
          <p:spPr bwMode="auto">
            <a:xfrm>
              <a:off x="0" y="22296"/>
              <a:ext cx="2450251" cy="15344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t>כ"א/תמוז/תשפ"ו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2AC9-109E-4E4D-92F9-530E51D9A3A2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t>כ"א/תמוז/תשפ"ו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2AC9-109E-4E4D-92F9-530E51D9A3A2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t>כ"א/תמוז/תשפ"ו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2AC9-109E-4E4D-92F9-530E51D9A3A2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t>כ"א/תמוז/תשפ"ו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2AC9-109E-4E4D-92F9-530E51D9A3A2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t>כ"א/תמוז/תשפ"ו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2AC9-109E-4E4D-92F9-530E51D9A3A2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t>כ"א/תמוז/תשפ"ו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2AC9-109E-4E4D-92F9-530E51D9A3A2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ציור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t>כ"א/תמוז/תשפ"ו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2AC9-109E-4E4D-92F9-530E51D9A3A2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7438E1-117D-44FB-AC24-B79D899BA877}" type="datetimeFigureOut">
              <a:rPr lang="he-IL" smtClean="0"/>
              <a:t>כ"א/תמוז/תשפ"ו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F22AC9-109E-4E4D-92F9-530E51D9A3A2}" type="slidenum">
              <a:rPr lang="he-IL" smtClean="0"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homron.org.il/department/%d7%9e%d7%99%d7%93%d7%a2-%d7%a2%d7%91%d7%95%d7%a8-%d7%99%d7%96%d7%9e%d7%99%d7%9d-%d7%91%d7%95%d7%95%d7%a2%d7%93%d7%94-%d7%9c%d7%aa%d7%9b%d7%a0%d7%95%d7%9f-%d7%91%d7%a0%d7%99%d7%94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>
            <a:extLst>
              <a:ext uri="{FF2B5EF4-FFF2-40B4-BE49-F238E27FC236}">
                <a16:creationId xmlns:a16="http://schemas.microsoft.com/office/drawing/2014/main" id="{038B31A4-F351-4C84-AF93-3E27C5E72235}"/>
              </a:ext>
            </a:extLst>
          </p:cNvPr>
          <p:cNvSpPr/>
          <p:nvPr/>
        </p:nvSpPr>
        <p:spPr>
          <a:xfrm>
            <a:off x="1691680" y="980728"/>
            <a:ext cx="55446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e-IL" sz="2400" b="1" dirty="0"/>
              <a:t>תבנית להצגת שכונה בפורום שכונות</a:t>
            </a:r>
          </a:p>
        </p:txBody>
      </p:sp>
    </p:spTree>
    <p:extLst>
      <p:ext uri="{BB962C8B-B14F-4D97-AF65-F5344CB8AC3E}">
        <p14:creationId xmlns:p14="http://schemas.microsoft.com/office/powerpoint/2010/main" val="13812172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12" descr="×ª××¦××ª ×ª××× × ×¢×××¨ ×ª×× ××ª ×××××©××ª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cxnSp>
        <p:nvCxnSpPr>
          <p:cNvPr id="3" name="מחבר ישר 2"/>
          <p:cNvCxnSpPr/>
          <p:nvPr/>
        </p:nvCxnSpPr>
        <p:spPr>
          <a:xfrm>
            <a:off x="467544" y="1844824"/>
            <a:ext cx="845579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0" y="1311151"/>
            <a:ext cx="907573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400" b="1" dirty="0">
                <a:solidFill>
                  <a:srgbClr val="0070C0"/>
                </a:solidFill>
              </a:rPr>
              <a:t>עקרונות לתכנית פינוי פסולת ואיכות סביבה</a:t>
            </a:r>
          </a:p>
          <a:p>
            <a:pPr algn="ctr"/>
            <a:endParaRPr lang="he-IL" sz="2400" b="1" dirty="0">
              <a:solidFill>
                <a:srgbClr val="0070C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39752" y="2132856"/>
            <a:ext cx="590465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8933319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12" descr="×ª××¦××ª ×ª××× × ×¢×××¨ ×ª×× ××ª ×××××©××ª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cxnSp>
        <p:nvCxnSpPr>
          <p:cNvPr id="3" name="מחבר ישר 2"/>
          <p:cNvCxnSpPr/>
          <p:nvPr/>
        </p:nvCxnSpPr>
        <p:spPr>
          <a:xfrm>
            <a:off x="467544" y="1844824"/>
            <a:ext cx="845579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0" y="1311151"/>
            <a:ext cx="907573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400" b="1" dirty="0">
                <a:solidFill>
                  <a:srgbClr val="0070C0"/>
                </a:solidFill>
              </a:rPr>
              <a:t>אנשי קשר ובעלי תפקידים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339752" y="2132856"/>
            <a:ext cx="590465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/>
          </a:p>
        </p:txBody>
      </p:sp>
      <p:graphicFrame>
        <p:nvGraphicFramePr>
          <p:cNvPr id="5" name="טבלה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9714734"/>
              </p:ext>
            </p:extLst>
          </p:nvPr>
        </p:nvGraphicFramePr>
        <p:xfrm>
          <a:off x="683564" y="1957487"/>
          <a:ext cx="7992892" cy="4279825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9982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82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82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82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22225">
                <a:tc>
                  <a:txBody>
                    <a:bodyPr/>
                    <a:lstStyle/>
                    <a:p>
                      <a:pPr algn="ctr" rtl="1"/>
                      <a:r>
                        <a:rPr lang="he-IL" dirty="0"/>
                        <a:t>שם + שם משפחה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dirty="0"/>
                        <a:t>תפקיד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dirty="0"/>
                        <a:t>דוא"ל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dirty="0"/>
                        <a:t>טלפון/נייד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6638"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יזם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638"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מנהל פרויקט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638"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e-IL" dirty="0"/>
                        <a:t>אדריכל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638"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יועץ אינסטלציה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638"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יועץ פיתוח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6638"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יועץ תאורה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6638"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יועץ נגישות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6638">
                <a:tc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יועץ</a:t>
                      </a:r>
                      <a:r>
                        <a:rPr lang="he-IL" baseline="0" dirty="0"/>
                        <a:t> חשמל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6638">
                <a:tc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יועץ תנועה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6638">
                <a:tc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יועץ תקשורת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73109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12" descr="×ª××¦××ª ×ª××× × ×¢×××¨ ×ª×× ××ª ×××××©××ª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cxnSp>
        <p:nvCxnSpPr>
          <p:cNvPr id="3" name="מחבר ישר 2"/>
          <p:cNvCxnSpPr/>
          <p:nvPr/>
        </p:nvCxnSpPr>
        <p:spPr>
          <a:xfrm>
            <a:off x="467544" y="1484784"/>
            <a:ext cx="845579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0" y="980728"/>
            <a:ext cx="907573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400" b="1" dirty="0">
                <a:solidFill>
                  <a:srgbClr val="0070C0"/>
                </a:solidFill>
              </a:rPr>
              <a:t>רפרנטים במועצה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771800" y="5951021"/>
            <a:ext cx="590465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/>
              <a:t>חוברת יזמים ופרטים נוספים באתר המועצה &gt; הנדסה &gt; </a:t>
            </a:r>
            <a:r>
              <a:rPr lang="he-IL" dirty="0">
                <a:hlinkClick r:id="rId2"/>
              </a:rPr>
              <a:t>יזמים</a:t>
            </a:r>
            <a:endParaRPr lang="he-IL" dirty="0"/>
          </a:p>
          <a:p>
            <a:endParaRPr lang="he-IL" dirty="0"/>
          </a:p>
        </p:txBody>
      </p:sp>
      <p:graphicFrame>
        <p:nvGraphicFramePr>
          <p:cNvPr id="6" name="טבלה 5">
            <a:extLst>
              <a:ext uri="{FF2B5EF4-FFF2-40B4-BE49-F238E27FC236}">
                <a16:creationId xmlns:a16="http://schemas.microsoft.com/office/drawing/2014/main" id="{CE138736-6B5A-4232-B60E-3DD204CAB9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5907224"/>
              </p:ext>
            </p:extLst>
          </p:nvPr>
        </p:nvGraphicFramePr>
        <p:xfrm>
          <a:off x="338932" y="1461295"/>
          <a:ext cx="8466135" cy="5063148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004514">
                  <a:extLst>
                    <a:ext uri="{9D8B030D-6E8A-4147-A177-3AD203B41FA5}">
                      <a16:colId xmlns:a16="http://schemas.microsoft.com/office/drawing/2014/main" val="4177375261"/>
                    </a:ext>
                  </a:extLst>
                </a:gridCol>
                <a:gridCol w="1381940">
                  <a:extLst>
                    <a:ext uri="{9D8B030D-6E8A-4147-A177-3AD203B41FA5}">
                      <a16:colId xmlns:a16="http://schemas.microsoft.com/office/drawing/2014/main" val="4003869534"/>
                    </a:ext>
                  </a:extLst>
                </a:gridCol>
                <a:gridCol w="1693227">
                  <a:extLst>
                    <a:ext uri="{9D8B030D-6E8A-4147-A177-3AD203B41FA5}">
                      <a16:colId xmlns:a16="http://schemas.microsoft.com/office/drawing/2014/main" val="3260738513"/>
                    </a:ext>
                  </a:extLst>
                </a:gridCol>
                <a:gridCol w="1693227">
                  <a:extLst>
                    <a:ext uri="{9D8B030D-6E8A-4147-A177-3AD203B41FA5}">
                      <a16:colId xmlns:a16="http://schemas.microsoft.com/office/drawing/2014/main" val="3040372427"/>
                    </a:ext>
                  </a:extLst>
                </a:gridCol>
                <a:gridCol w="1693227">
                  <a:extLst>
                    <a:ext uri="{9D8B030D-6E8A-4147-A177-3AD203B41FA5}">
                      <a16:colId xmlns:a16="http://schemas.microsoft.com/office/drawing/2014/main" val="128959617"/>
                    </a:ext>
                  </a:extLst>
                </a:gridCol>
              </a:tblGrid>
              <a:tr h="281286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900" u="none" strike="noStrike" dirty="0">
                          <a:effectLst/>
                        </a:rPr>
                        <a:t>תפקיד</a:t>
                      </a:r>
                      <a:endParaRPr lang="he-IL" sz="900" b="1" i="0" u="none" strike="noStrike" dirty="0">
                        <a:solidFill>
                          <a:srgbClr val="FFFFFF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900" u="none" strike="noStrike" dirty="0">
                          <a:effectLst/>
                        </a:rPr>
                        <a:t>שם</a:t>
                      </a:r>
                      <a:endParaRPr lang="he-IL" sz="900" b="1" i="0" u="none" strike="noStrike" dirty="0">
                        <a:solidFill>
                          <a:srgbClr val="FFFFFF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900" u="none" strike="noStrike">
                          <a:effectLst/>
                        </a:rPr>
                        <a:t>מייל</a:t>
                      </a:r>
                      <a:endParaRPr lang="he-IL" sz="900" b="1" i="0" u="none" strike="noStrike">
                        <a:solidFill>
                          <a:srgbClr val="FFFFFF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900" u="none" strike="noStrike">
                          <a:effectLst/>
                        </a:rPr>
                        <a:t>טלפון</a:t>
                      </a:r>
                      <a:endParaRPr lang="he-IL" sz="900" b="1" i="0" u="none" strike="noStrike">
                        <a:solidFill>
                          <a:srgbClr val="FFFFFF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900" u="none" strike="noStrike" dirty="0">
                          <a:effectLst/>
                        </a:rPr>
                        <a:t>נייד</a:t>
                      </a:r>
                      <a:endParaRPr lang="he-IL" sz="900" b="1" i="0" u="none" strike="noStrike" dirty="0">
                        <a:solidFill>
                          <a:srgbClr val="FFFFFF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extLst>
                  <a:ext uri="{0D108BD9-81ED-4DB2-BD59-A6C34878D82A}">
                    <a16:rowId xmlns:a16="http://schemas.microsoft.com/office/drawing/2014/main" val="2685904373"/>
                  </a:ext>
                </a:extLst>
              </a:tr>
              <a:tr h="281286">
                <a:tc>
                  <a:txBody>
                    <a:bodyPr/>
                    <a:lstStyle/>
                    <a:p>
                      <a:pPr algn="r" rtl="1" fontAlgn="ctr"/>
                      <a:r>
                        <a:rPr lang="he-IL" sz="1000" u="none" strike="noStrike" dirty="0">
                          <a:effectLst/>
                        </a:rPr>
                        <a:t>מנהל אגף הנדסה</a:t>
                      </a:r>
                      <a:endParaRPr lang="he-IL" sz="1000" b="1" i="0" u="none" strike="noStrike" dirty="0">
                        <a:solidFill>
                          <a:srgbClr val="FFFFFF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000" u="none" strike="noStrike" dirty="0">
                          <a:effectLst/>
                        </a:rPr>
                        <a:t>עידן מרילוס</a:t>
                      </a:r>
                      <a:endParaRPr lang="he-I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000" u="none" strike="noStrike">
                          <a:effectLst/>
                        </a:rPr>
                        <a:t>idanm@shomron.org.il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000" u="none" strike="noStrike">
                          <a:effectLst/>
                        </a:rPr>
                        <a:t>‎03-9066440</a:t>
                      </a:r>
                      <a:endParaRPr lang="he-IL" sz="10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000" u="none" strike="noStrike">
                          <a:effectLst/>
                        </a:rPr>
                        <a:t>‎053-2276097</a:t>
                      </a:r>
                      <a:endParaRPr lang="he-IL" sz="10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extLst>
                  <a:ext uri="{0D108BD9-81ED-4DB2-BD59-A6C34878D82A}">
                    <a16:rowId xmlns:a16="http://schemas.microsoft.com/office/drawing/2014/main" val="3057537883"/>
                  </a:ext>
                </a:extLst>
              </a:tr>
              <a:tr h="281286">
                <a:tc>
                  <a:txBody>
                    <a:bodyPr/>
                    <a:lstStyle/>
                    <a:p>
                      <a:pPr algn="r" rtl="1" fontAlgn="ctr"/>
                      <a:r>
                        <a:rPr lang="he-IL" sz="1000" u="none" strike="noStrike" dirty="0">
                          <a:effectLst/>
                        </a:rPr>
                        <a:t>מהנדס המועצה</a:t>
                      </a:r>
                      <a:endParaRPr lang="he-IL" sz="1000" b="1" i="0" u="none" strike="noStrike" dirty="0">
                        <a:solidFill>
                          <a:srgbClr val="FFFFFF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000" u="none" strike="noStrike" dirty="0">
                          <a:effectLst/>
                        </a:rPr>
                        <a:t>גדליהו מולד</a:t>
                      </a:r>
                      <a:endParaRPr lang="he-I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000" u="none" strike="noStrike" dirty="0">
                          <a:effectLst/>
                        </a:rPr>
                        <a:t>mehandes@shomron.org.il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000" u="none" strike="noStrike">
                          <a:effectLst/>
                        </a:rPr>
                        <a:t>‎03-9066470</a:t>
                      </a:r>
                      <a:endParaRPr lang="he-IL" sz="10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000" u="none" strike="noStrike" dirty="0">
                          <a:effectLst/>
                        </a:rPr>
                        <a:t>‎054-6541416</a:t>
                      </a:r>
                      <a:endParaRPr lang="he-I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extLst>
                  <a:ext uri="{0D108BD9-81ED-4DB2-BD59-A6C34878D82A}">
                    <a16:rowId xmlns:a16="http://schemas.microsoft.com/office/drawing/2014/main" val="1218051673"/>
                  </a:ext>
                </a:extLst>
              </a:tr>
              <a:tr h="281286">
                <a:tc>
                  <a:txBody>
                    <a:bodyPr/>
                    <a:lstStyle/>
                    <a:p>
                      <a:pPr algn="r" rtl="1" fontAlgn="ctr"/>
                      <a:r>
                        <a:rPr lang="he-IL" sz="1000" u="none" strike="noStrike" dirty="0">
                          <a:effectLst/>
                        </a:rPr>
                        <a:t>ריכוז שכונות</a:t>
                      </a:r>
                      <a:endParaRPr lang="he-IL" sz="1000" b="1" i="0" u="none" strike="noStrike" dirty="0">
                        <a:solidFill>
                          <a:srgbClr val="FFFFFF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000" u="none" strike="noStrike" dirty="0">
                          <a:effectLst/>
                        </a:rPr>
                        <a:t>פינחס גרוסמן</a:t>
                      </a:r>
                      <a:endParaRPr lang="he-I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000" u="none" strike="noStrike">
                          <a:effectLst/>
                        </a:rPr>
                        <a:t>pinchasgr@shomron.org.il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000" u="none" strike="noStrike">
                          <a:effectLst/>
                        </a:rPr>
                        <a:t>‎03-9066489</a:t>
                      </a:r>
                      <a:endParaRPr lang="he-IL" sz="10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000" u="none" strike="noStrike">
                          <a:effectLst/>
                        </a:rPr>
                        <a:t>054-7936113</a:t>
                      </a:r>
                      <a:endParaRPr lang="he-IL" sz="10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extLst>
                  <a:ext uri="{0D108BD9-81ED-4DB2-BD59-A6C34878D82A}">
                    <a16:rowId xmlns:a16="http://schemas.microsoft.com/office/drawing/2014/main" val="2923598241"/>
                  </a:ext>
                </a:extLst>
              </a:tr>
              <a:tr h="281286">
                <a:tc>
                  <a:txBody>
                    <a:bodyPr/>
                    <a:lstStyle/>
                    <a:p>
                      <a:pPr algn="r" rtl="1" fontAlgn="ctr"/>
                      <a:r>
                        <a:rPr lang="he-IL" sz="1000" u="none" strike="noStrike" dirty="0">
                          <a:effectLst/>
                        </a:rPr>
                        <a:t>מזכירת שכונות</a:t>
                      </a:r>
                      <a:endParaRPr lang="he-IL" sz="1000" b="1" i="0" u="none" strike="noStrike" dirty="0">
                        <a:solidFill>
                          <a:srgbClr val="FFFFFF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000" u="none" strike="noStrike" dirty="0">
                          <a:effectLst/>
                        </a:rPr>
                        <a:t>מוריה בשארי</a:t>
                      </a:r>
                      <a:endParaRPr lang="he-I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000" u="none" strike="noStrike" dirty="0">
                          <a:effectLst/>
                        </a:rPr>
                        <a:t>pituah@shomron.org.il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000" u="none" strike="noStrike" dirty="0">
                          <a:effectLst/>
                        </a:rPr>
                        <a:t>03-9066440</a:t>
                      </a:r>
                      <a:endParaRPr lang="he-I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000" u="none" strike="noStrike">
                          <a:effectLst/>
                        </a:rPr>
                        <a:t>--</a:t>
                      </a:r>
                      <a:endParaRPr lang="he-IL" sz="10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extLst>
                  <a:ext uri="{0D108BD9-81ED-4DB2-BD59-A6C34878D82A}">
                    <a16:rowId xmlns:a16="http://schemas.microsoft.com/office/drawing/2014/main" val="2377454960"/>
                  </a:ext>
                </a:extLst>
              </a:tr>
              <a:tr h="281286">
                <a:tc rowSpan="2">
                  <a:txBody>
                    <a:bodyPr/>
                    <a:lstStyle/>
                    <a:p>
                      <a:pPr algn="r" rtl="1" fontAlgn="ctr"/>
                      <a:r>
                        <a:rPr lang="he-IL" sz="1000" u="none" strike="noStrike" dirty="0">
                          <a:effectLst/>
                        </a:rPr>
                        <a:t>פיתוח</a:t>
                      </a:r>
                      <a:endParaRPr lang="he-IL" sz="1000" b="1" i="0" u="none" strike="noStrike" dirty="0">
                        <a:solidFill>
                          <a:srgbClr val="FFFFFF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000" u="none" strike="noStrike" dirty="0">
                          <a:effectLst/>
                        </a:rPr>
                        <a:t>יפים פולוקשט </a:t>
                      </a:r>
                      <a:endParaRPr lang="he-I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000" u="none" strike="noStrike">
                          <a:effectLst/>
                        </a:rPr>
                        <a:t>efimp@shomron.org.il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000" u="none" strike="noStrike">
                          <a:effectLst/>
                        </a:rPr>
                        <a:t>‎03-9066452</a:t>
                      </a:r>
                      <a:endParaRPr lang="he-IL" sz="10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000" u="none" strike="noStrike" dirty="0">
                          <a:effectLst/>
                        </a:rPr>
                        <a:t>‎053-7785813</a:t>
                      </a:r>
                      <a:endParaRPr lang="he-I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extLst>
                  <a:ext uri="{0D108BD9-81ED-4DB2-BD59-A6C34878D82A}">
                    <a16:rowId xmlns:a16="http://schemas.microsoft.com/office/drawing/2014/main" val="2903116816"/>
                  </a:ext>
                </a:extLst>
              </a:tr>
              <a:tr h="281286"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900" u="none" strike="noStrike" dirty="0">
                          <a:effectLst/>
                        </a:rPr>
                        <a:t>(סיורים יש לתאם עם מיטל)</a:t>
                      </a:r>
                      <a:endParaRPr lang="he-IL" sz="9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000" u="none" strike="noStrike">
                          <a:effectLst/>
                        </a:rPr>
                        <a:t>Projects3@shomron.org.il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000" u="none" strike="noStrike">
                          <a:effectLst/>
                        </a:rPr>
                        <a:t>‎03-9066438</a:t>
                      </a:r>
                      <a:endParaRPr lang="he-IL" sz="10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rtl="1"/>
                      <a:endParaRPr lang="he-IL" sz="1000" dirty="0"/>
                    </a:p>
                  </a:txBody>
                  <a:tcPr marL="6966" marR="6966" marT="6966" marB="0" anchor="ctr"/>
                </a:tc>
                <a:extLst>
                  <a:ext uri="{0D108BD9-81ED-4DB2-BD59-A6C34878D82A}">
                    <a16:rowId xmlns:a16="http://schemas.microsoft.com/office/drawing/2014/main" val="877938682"/>
                  </a:ext>
                </a:extLst>
              </a:tr>
              <a:tr h="281286">
                <a:tc>
                  <a:txBody>
                    <a:bodyPr/>
                    <a:lstStyle/>
                    <a:p>
                      <a:pPr algn="r" rtl="1" fontAlgn="ctr"/>
                      <a:r>
                        <a:rPr lang="he-IL" sz="1000" u="none" strike="noStrike">
                          <a:effectLst/>
                        </a:rPr>
                        <a:t>תשתיות זורמות </a:t>
                      </a:r>
                      <a:endParaRPr lang="he-IL" sz="1000" b="1" i="0" u="none" strike="noStrike">
                        <a:solidFill>
                          <a:srgbClr val="FFFFFF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000" u="none" strike="noStrike" dirty="0">
                          <a:effectLst/>
                        </a:rPr>
                        <a:t>שי </a:t>
                      </a:r>
                      <a:r>
                        <a:rPr lang="he-IL" sz="1000" u="none" strike="noStrike" dirty="0" err="1">
                          <a:effectLst/>
                        </a:rPr>
                        <a:t>קבון</a:t>
                      </a:r>
                      <a:endParaRPr lang="he-I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000" u="none" strike="noStrike">
                          <a:effectLst/>
                        </a:rPr>
                        <a:t>handasa@shomron.org.il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000" u="none" strike="noStrike">
                          <a:effectLst/>
                        </a:rPr>
                        <a:t>03-9066445</a:t>
                      </a:r>
                      <a:endParaRPr lang="he-IL" sz="10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000" u="none" strike="noStrike" dirty="0">
                          <a:effectLst/>
                        </a:rPr>
                        <a:t>053-7248845</a:t>
                      </a:r>
                      <a:endParaRPr lang="he-I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extLst>
                  <a:ext uri="{0D108BD9-81ED-4DB2-BD59-A6C34878D82A}">
                    <a16:rowId xmlns:a16="http://schemas.microsoft.com/office/drawing/2014/main" val="3254160473"/>
                  </a:ext>
                </a:extLst>
              </a:tr>
              <a:tr h="281286">
                <a:tc>
                  <a:txBody>
                    <a:bodyPr/>
                    <a:lstStyle/>
                    <a:p>
                      <a:pPr algn="r" rtl="1" fontAlgn="ctr"/>
                      <a:r>
                        <a:rPr lang="he-IL" sz="1000" u="none" strike="noStrike" dirty="0">
                          <a:effectLst/>
                        </a:rPr>
                        <a:t>תשתיות חשמל</a:t>
                      </a:r>
                      <a:endParaRPr lang="he-IL" sz="1000" b="1" i="0" u="none" strike="noStrike" dirty="0">
                        <a:solidFill>
                          <a:srgbClr val="FFFFFF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000" u="none" strike="noStrike" dirty="0">
                          <a:effectLst/>
                        </a:rPr>
                        <a:t>יוסי מרגלית</a:t>
                      </a:r>
                      <a:endParaRPr lang="he-I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000" u="none" strike="noStrike" dirty="0">
                          <a:effectLst/>
                        </a:rPr>
                        <a:t>yosim@shomron.org.il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000" u="none" strike="noStrike">
                          <a:effectLst/>
                        </a:rPr>
                        <a:t>‎03-9061199</a:t>
                      </a:r>
                      <a:endParaRPr lang="he-IL" sz="10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000" u="none" strike="noStrike">
                          <a:effectLst/>
                        </a:rPr>
                        <a:t>‎053-2202429</a:t>
                      </a:r>
                      <a:endParaRPr lang="he-IL" sz="10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extLst>
                  <a:ext uri="{0D108BD9-81ED-4DB2-BD59-A6C34878D82A}">
                    <a16:rowId xmlns:a16="http://schemas.microsoft.com/office/drawing/2014/main" val="2138529650"/>
                  </a:ext>
                </a:extLst>
              </a:tr>
              <a:tr h="281286">
                <a:tc>
                  <a:txBody>
                    <a:bodyPr/>
                    <a:lstStyle/>
                    <a:p>
                      <a:pPr algn="r" rtl="1" fontAlgn="ctr"/>
                      <a:r>
                        <a:rPr lang="he-IL" sz="1000" u="none" strike="noStrike">
                          <a:effectLst/>
                        </a:rPr>
                        <a:t>תב"ע ופרצלציה</a:t>
                      </a:r>
                      <a:endParaRPr lang="he-IL" sz="1000" b="1" i="0" u="none" strike="noStrike">
                        <a:solidFill>
                          <a:srgbClr val="FFFFFF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000" u="none" strike="noStrike" dirty="0">
                          <a:effectLst/>
                        </a:rPr>
                        <a:t>שיר עלימה/ הודיה קליין</a:t>
                      </a:r>
                      <a:endParaRPr lang="he-I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000" u="none" strike="noStrike" dirty="0">
                          <a:effectLst/>
                        </a:rPr>
                        <a:t>tabaot@shomron.org.il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000" u="none" strike="noStrike">
                          <a:effectLst/>
                        </a:rPr>
                        <a:t>03-9066429</a:t>
                      </a:r>
                      <a:endParaRPr lang="he-IL" sz="10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000" u="none" strike="noStrike" dirty="0">
                          <a:effectLst/>
                        </a:rPr>
                        <a:t>052-4136028</a:t>
                      </a:r>
                      <a:endParaRPr lang="he-I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extLst>
                  <a:ext uri="{0D108BD9-81ED-4DB2-BD59-A6C34878D82A}">
                    <a16:rowId xmlns:a16="http://schemas.microsoft.com/office/drawing/2014/main" val="703048630"/>
                  </a:ext>
                </a:extLst>
              </a:tr>
              <a:tr h="281286">
                <a:tc>
                  <a:txBody>
                    <a:bodyPr/>
                    <a:lstStyle/>
                    <a:p>
                      <a:pPr algn="r" rtl="1" fontAlgn="ctr"/>
                      <a:r>
                        <a:rPr lang="he-IL" sz="1000" u="none" strike="noStrike" dirty="0">
                          <a:effectLst/>
                        </a:rPr>
                        <a:t>ביטחון</a:t>
                      </a:r>
                      <a:endParaRPr lang="he-IL" sz="1000" b="1" i="0" u="none" strike="noStrike" dirty="0">
                        <a:solidFill>
                          <a:srgbClr val="FFFFFF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000" u="none" strike="noStrike" dirty="0">
                          <a:effectLst/>
                        </a:rPr>
                        <a:t>חגי יהושע</a:t>
                      </a:r>
                      <a:endParaRPr lang="he-I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000" u="none" strike="noStrike" dirty="0">
                          <a:effectLst/>
                        </a:rPr>
                        <a:t>kabat3@shomron.org.il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000" u="none" strike="noStrike">
                          <a:effectLst/>
                        </a:rPr>
                        <a:t>‎03-9061116</a:t>
                      </a:r>
                      <a:endParaRPr lang="he-IL" sz="10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000" u="none" strike="noStrike">
                          <a:effectLst/>
                        </a:rPr>
                        <a:t>‎053-7457891</a:t>
                      </a:r>
                      <a:endParaRPr lang="he-IL" sz="10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extLst>
                  <a:ext uri="{0D108BD9-81ED-4DB2-BD59-A6C34878D82A}">
                    <a16:rowId xmlns:a16="http://schemas.microsoft.com/office/drawing/2014/main" val="939918752"/>
                  </a:ext>
                </a:extLst>
              </a:tr>
              <a:tr h="281286">
                <a:tc>
                  <a:txBody>
                    <a:bodyPr/>
                    <a:lstStyle/>
                    <a:p>
                      <a:pPr algn="r" rtl="1" fontAlgn="ctr"/>
                      <a:r>
                        <a:rPr lang="he-IL" sz="1000" u="none" strike="noStrike">
                          <a:effectLst/>
                        </a:rPr>
                        <a:t>פינוי פסולת</a:t>
                      </a:r>
                      <a:endParaRPr lang="he-IL" sz="1000" b="1" i="0" u="none" strike="noStrike">
                        <a:solidFill>
                          <a:srgbClr val="FFFFFF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000" u="none" strike="noStrike" dirty="0">
                          <a:effectLst/>
                        </a:rPr>
                        <a:t>ישי קטיעי</a:t>
                      </a:r>
                      <a:endParaRPr lang="he-I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000" u="none" strike="noStrike" dirty="0">
                          <a:effectLst/>
                        </a:rPr>
                        <a:t>esviva@shomron.org.il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000" u="none" strike="noStrike">
                          <a:effectLst/>
                        </a:rPr>
                        <a:t>‎03-9061196</a:t>
                      </a:r>
                      <a:endParaRPr lang="he-IL" sz="10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000" u="none" strike="noStrike" dirty="0">
                          <a:effectLst/>
                        </a:rPr>
                        <a:t>‎0528308100</a:t>
                      </a:r>
                      <a:endParaRPr lang="he-I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extLst>
                  <a:ext uri="{0D108BD9-81ED-4DB2-BD59-A6C34878D82A}">
                    <a16:rowId xmlns:a16="http://schemas.microsoft.com/office/drawing/2014/main" val="2323817449"/>
                  </a:ext>
                </a:extLst>
              </a:tr>
              <a:tr h="281286">
                <a:tc rowSpan="2">
                  <a:txBody>
                    <a:bodyPr/>
                    <a:lstStyle/>
                    <a:p>
                      <a:pPr algn="r" rtl="1" fontAlgn="ctr"/>
                      <a:r>
                        <a:rPr lang="he-IL" sz="1000" u="none" strike="noStrike" dirty="0">
                          <a:effectLst/>
                        </a:rPr>
                        <a:t>תנועה (חיצוני)</a:t>
                      </a:r>
                      <a:endParaRPr lang="he-IL" sz="1000" b="1" i="0" u="none" strike="noStrike" dirty="0">
                        <a:solidFill>
                          <a:srgbClr val="FFFFFF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000" u="none" strike="noStrike" dirty="0">
                          <a:effectLst/>
                        </a:rPr>
                        <a:t>אבי כהן</a:t>
                      </a:r>
                      <a:endParaRPr lang="he-I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000" u="none" strike="noStrike" dirty="0">
                          <a:effectLst/>
                        </a:rPr>
                        <a:t>nimrod1@ccc.net.il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he-IL" sz="1000" u="none" strike="noStrike">
                          <a:effectLst/>
                        </a:rPr>
                        <a:t>054-4983701</a:t>
                      </a:r>
                      <a:endParaRPr lang="he-IL" sz="10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he-IL" sz="1000" u="none" strike="noStrike">
                          <a:effectLst/>
                        </a:rPr>
                        <a:t>054-4983701</a:t>
                      </a:r>
                      <a:endParaRPr lang="he-IL" sz="10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extLst>
                  <a:ext uri="{0D108BD9-81ED-4DB2-BD59-A6C34878D82A}">
                    <a16:rowId xmlns:a16="http://schemas.microsoft.com/office/drawing/2014/main" val="4127311088"/>
                  </a:ext>
                </a:extLst>
              </a:tr>
              <a:tr h="281286"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000" u="none" strike="noStrike" dirty="0">
                          <a:effectLst/>
                        </a:rPr>
                        <a:t>בתיה שמעה</a:t>
                      </a:r>
                      <a:endParaRPr lang="he-I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000" u="none" strike="noStrike">
                          <a:effectLst/>
                        </a:rPr>
                        <a:t>pituah@shomron.org.il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0889500"/>
                  </a:ext>
                </a:extLst>
              </a:tr>
              <a:tr h="281286">
                <a:tc>
                  <a:txBody>
                    <a:bodyPr/>
                    <a:lstStyle/>
                    <a:p>
                      <a:pPr algn="r" rtl="1" fontAlgn="ctr"/>
                      <a:r>
                        <a:rPr lang="he-IL" sz="1000" u="none" strike="noStrike" dirty="0">
                          <a:effectLst/>
                        </a:rPr>
                        <a:t>חוזים והתקשרויות</a:t>
                      </a:r>
                      <a:endParaRPr lang="he-IL" sz="1000" b="1" i="0" u="none" strike="noStrike" dirty="0">
                        <a:solidFill>
                          <a:srgbClr val="FFFFFF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000" u="none" strike="noStrike" dirty="0">
                          <a:effectLst/>
                        </a:rPr>
                        <a:t>לבנת </a:t>
                      </a:r>
                      <a:r>
                        <a:rPr lang="he-IL" sz="1000" u="none" strike="noStrike" dirty="0" err="1">
                          <a:effectLst/>
                        </a:rPr>
                        <a:t>גיספן</a:t>
                      </a:r>
                      <a:endParaRPr lang="he-I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000" u="none" strike="noStrike" dirty="0">
                          <a:effectLst/>
                        </a:rPr>
                        <a:t>libig@shomron.org.il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000" u="none" strike="noStrike" dirty="0">
                          <a:effectLst/>
                        </a:rPr>
                        <a:t>‎03-9066442</a:t>
                      </a:r>
                      <a:endParaRPr lang="he-I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000" u="none" strike="noStrike">
                          <a:effectLst/>
                        </a:rPr>
                        <a:t>‎053-7791973</a:t>
                      </a:r>
                      <a:endParaRPr lang="he-IL" sz="10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extLst>
                  <a:ext uri="{0D108BD9-81ED-4DB2-BD59-A6C34878D82A}">
                    <a16:rowId xmlns:a16="http://schemas.microsoft.com/office/drawing/2014/main" val="60873403"/>
                  </a:ext>
                </a:extLst>
              </a:tr>
              <a:tr h="281286">
                <a:tc>
                  <a:txBody>
                    <a:bodyPr/>
                    <a:lstStyle/>
                    <a:p>
                      <a:pPr algn="r" rtl="1" fontAlgn="ctr"/>
                      <a:r>
                        <a:rPr lang="he-IL" sz="1000" u="none" strike="noStrike" dirty="0">
                          <a:effectLst/>
                        </a:rPr>
                        <a:t>וטרינר המועצה</a:t>
                      </a:r>
                      <a:endParaRPr lang="he-IL" sz="1000" b="1" i="0" u="none" strike="noStrike" dirty="0">
                        <a:solidFill>
                          <a:srgbClr val="FFFFFF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000" u="none" strike="noStrike" dirty="0">
                          <a:effectLst/>
                        </a:rPr>
                        <a:t>ד"ר גבי שוורץ</a:t>
                      </a:r>
                      <a:endParaRPr lang="he-I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000" u="none" strike="noStrike" dirty="0">
                          <a:effectLst/>
                        </a:rPr>
                        <a:t>vetshomron@gmail.com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000" u="none" strike="noStrike" dirty="0">
                          <a:effectLst/>
                        </a:rPr>
                        <a:t>‎03-9061195</a:t>
                      </a:r>
                      <a:endParaRPr lang="he-I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000" u="none" strike="noStrike">
                          <a:effectLst/>
                        </a:rPr>
                        <a:t>‎050-5846096</a:t>
                      </a:r>
                      <a:endParaRPr lang="he-IL" sz="10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extLst>
                  <a:ext uri="{0D108BD9-81ED-4DB2-BD59-A6C34878D82A}">
                    <a16:rowId xmlns:a16="http://schemas.microsoft.com/office/drawing/2014/main" val="702404238"/>
                  </a:ext>
                </a:extLst>
              </a:tr>
              <a:tr h="281286">
                <a:tc rowSpan="2">
                  <a:txBody>
                    <a:bodyPr/>
                    <a:lstStyle/>
                    <a:p>
                      <a:pPr algn="r" rtl="1" fontAlgn="ctr"/>
                      <a:r>
                        <a:rPr lang="he-IL" sz="1000" u="none" strike="noStrike" dirty="0">
                          <a:effectLst/>
                        </a:rPr>
                        <a:t>איגוד ערים (אישור מגרסה ומסלעות)</a:t>
                      </a:r>
                      <a:endParaRPr lang="he-IL" sz="1000" b="1" i="0" u="none" strike="noStrike" dirty="0">
                        <a:solidFill>
                          <a:srgbClr val="FFFFFF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he-IL" sz="1000" u="none" strike="noStrike">
                          <a:effectLst/>
                        </a:rPr>
                        <a:t> </a:t>
                      </a:r>
                      <a:endParaRPr lang="he-IL" sz="10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000" u="none" strike="noStrike">
                          <a:effectLst/>
                        </a:rPr>
                        <a:t>shomron@enviosh.org.il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he-IL" sz="1000" u="none" strike="noStrike" dirty="0">
                          <a:effectLst/>
                        </a:rPr>
                        <a:t>03-9367135</a:t>
                      </a:r>
                      <a:endParaRPr lang="he-I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he-IL" sz="1000" u="none" strike="noStrike" dirty="0">
                          <a:effectLst/>
                        </a:rPr>
                        <a:t> </a:t>
                      </a:r>
                      <a:endParaRPr lang="he-I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extLst>
                  <a:ext uri="{0D108BD9-81ED-4DB2-BD59-A6C34878D82A}">
                    <a16:rowId xmlns:a16="http://schemas.microsoft.com/office/drawing/2014/main" val="3239007549"/>
                  </a:ext>
                </a:extLst>
              </a:tr>
              <a:tr h="281286"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900" u="none" strike="noStrike" dirty="0">
                          <a:effectLst/>
                        </a:rPr>
                        <a:t>http://www.enviosh.org.il/shomron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966" marR="6966" marT="6966" marB="0" anchor="ctr"/>
                </a:tc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43051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1860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5"/>
          <p:cNvSpPr/>
          <p:nvPr/>
        </p:nvSpPr>
        <p:spPr>
          <a:xfrm>
            <a:off x="1786910" y="1220559"/>
            <a:ext cx="5698997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e-IL" sz="7200" b="1" dirty="0">
                <a:solidFill>
                  <a:srgbClr val="0070C0"/>
                </a:solidFill>
              </a:rPr>
              <a:t>קדימה לעבודה</a:t>
            </a:r>
          </a:p>
        </p:txBody>
      </p:sp>
      <p:sp>
        <p:nvSpPr>
          <p:cNvPr id="2" name="AutoShape 2" descr="×ª××¦××ª ×ª××× × ×¢×××¨ ××××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3" name="AutoShape 4" descr="×ª××¦××ª ×ª××× × ×¢×××¨ ××××"/>
          <p:cNvSpPr>
            <a:spLocks noChangeAspect="1" noChangeArrowheads="1"/>
          </p:cNvSpPr>
          <p:nvPr/>
        </p:nvSpPr>
        <p:spPr bwMode="auto">
          <a:xfrm>
            <a:off x="9075738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" name="AutoShape 7" descr="×ª××¦××ª ×ª××× × ×¢×××¨ ××××"/>
          <p:cNvSpPr>
            <a:spLocks noChangeAspect="1" noChangeArrowheads="1"/>
          </p:cNvSpPr>
          <p:nvPr/>
        </p:nvSpPr>
        <p:spPr bwMode="auto">
          <a:xfrm>
            <a:off x="9228138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5" name="AutoShape 9" descr="×ª××¦××ª ×ª××× × ×¢×××¨ ××××"/>
          <p:cNvSpPr>
            <a:spLocks noChangeAspect="1" noChangeArrowheads="1"/>
          </p:cNvSpPr>
          <p:nvPr/>
        </p:nvSpPr>
        <p:spPr bwMode="auto">
          <a:xfrm>
            <a:off x="9380538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821" y="3861048"/>
            <a:ext cx="6018547" cy="2107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087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5"/>
          <p:cNvSpPr/>
          <p:nvPr/>
        </p:nvSpPr>
        <p:spPr>
          <a:xfrm>
            <a:off x="3106955" y="2553777"/>
            <a:ext cx="3773789" cy="2246769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marL="742950" indent="-742950">
              <a:buFont typeface="Arial" panose="020B0604020202020204" pitchFamily="34" charset="0"/>
              <a:buChar char="•"/>
            </a:pPr>
            <a:r>
              <a:rPr lang="he-IL" sz="2800" b="1" dirty="0">
                <a:solidFill>
                  <a:srgbClr val="0070C0"/>
                </a:solidFill>
              </a:rPr>
              <a:t>יישוב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he-IL" sz="2800" b="1" dirty="0">
                <a:solidFill>
                  <a:srgbClr val="0070C0"/>
                </a:solidFill>
              </a:rPr>
              <a:t>שם פרויקט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he-IL" sz="2800" b="1" dirty="0">
                <a:solidFill>
                  <a:srgbClr val="0070C0"/>
                </a:solidFill>
              </a:rPr>
              <a:t>מס' יח"ד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he-IL" sz="2800" b="1" dirty="0">
                <a:solidFill>
                  <a:srgbClr val="0070C0"/>
                </a:solidFill>
              </a:rPr>
              <a:t>מס' </a:t>
            </a:r>
            <a:r>
              <a:rPr lang="he-IL" sz="2800" b="1" dirty="0" err="1">
                <a:solidFill>
                  <a:srgbClr val="0070C0"/>
                </a:solidFill>
              </a:rPr>
              <a:t>תב"ע</a:t>
            </a:r>
            <a:r>
              <a:rPr lang="he-IL" sz="2800" b="1" dirty="0">
                <a:solidFill>
                  <a:srgbClr val="0070C0"/>
                </a:solidFill>
              </a:rPr>
              <a:t> + סטטוס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he-IL" sz="2800" b="1" dirty="0">
                <a:solidFill>
                  <a:srgbClr val="0070C0"/>
                </a:solidFill>
              </a:rPr>
              <a:t>יזם</a:t>
            </a:r>
          </a:p>
        </p:txBody>
      </p:sp>
      <p:sp>
        <p:nvSpPr>
          <p:cNvPr id="3" name="מלבן 2">
            <a:extLst>
              <a:ext uri="{FF2B5EF4-FFF2-40B4-BE49-F238E27FC236}">
                <a16:creationId xmlns:a16="http://schemas.microsoft.com/office/drawing/2014/main" id="{B2B248C1-0CB3-4B58-8B39-B795EDBDEE2D}"/>
              </a:ext>
            </a:extLst>
          </p:cNvPr>
          <p:cNvSpPr/>
          <p:nvPr/>
        </p:nvSpPr>
        <p:spPr>
          <a:xfrm>
            <a:off x="1799692" y="1268760"/>
            <a:ext cx="55446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e-IL" sz="2400" b="1" u="sng" dirty="0"/>
              <a:t>תבנית להצגת שכונה בפורום שכונות</a:t>
            </a:r>
          </a:p>
        </p:txBody>
      </p:sp>
    </p:spTree>
    <p:extLst>
      <p:ext uri="{BB962C8B-B14F-4D97-AF65-F5344CB8AC3E}">
        <p14:creationId xmlns:p14="http://schemas.microsoft.com/office/powerpoint/2010/main" val="309874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12" descr="×ª××¦××ª ×ª××× × ×¢×××¨ ×ª×× ××ª ×××××©××ª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cxnSp>
        <p:nvCxnSpPr>
          <p:cNvPr id="3" name="מחבר ישר 2"/>
          <p:cNvCxnSpPr/>
          <p:nvPr/>
        </p:nvCxnSpPr>
        <p:spPr>
          <a:xfrm>
            <a:off x="467544" y="1844824"/>
            <a:ext cx="845579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0" y="1311151"/>
            <a:ext cx="907573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400" b="1" dirty="0">
                <a:solidFill>
                  <a:srgbClr val="0070C0"/>
                </a:solidFill>
              </a:rPr>
              <a:t>סימון הפרויקט ברקע </a:t>
            </a:r>
            <a:r>
              <a:rPr lang="he-IL" sz="2400" b="1" dirty="0" err="1">
                <a:solidFill>
                  <a:srgbClr val="0070C0"/>
                </a:solidFill>
              </a:rPr>
              <a:t>תב"ע</a:t>
            </a:r>
            <a:endParaRPr lang="he-IL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2913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12" descr="×ª××¦××ª ×ª××× × ×¢×××¨ ×ª×× ××ª ×××××©××ª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cxnSp>
        <p:nvCxnSpPr>
          <p:cNvPr id="3" name="מחבר ישר 2"/>
          <p:cNvCxnSpPr/>
          <p:nvPr/>
        </p:nvCxnSpPr>
        <p:spPr>
          <a:xfrm>
            <a:off x="467544" y="1844824"/>
            <a:ext cx="845579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0" y="1311151"/>
            <a:ext cx="907573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400" b="1" dirty="0">
                <a:solidFill>
                  <a:srgbClr val="0070C0"/>
                </a:solidFill>
              </a:rPr>
              <a:t>סימון הפרויקט ברקע תצ"א</a:t>
            </a:r>
          </a:p>
        </p:txBody>
      </p:sp>
    </p:spTree>
    <p:extLst>
      <p:ext uri="{BB962C8B-B14F-4D97-AF65-F5344CB8AC3E}">
        <p14:creationId xmlns:p14="http://schemas.microsoft.com/office/powerpoint/2010/main" val="625851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12" descr="×ª××¦××ª ×ª××× × ×¢×××¨ ×ª×× ××ª ×××××©××ª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cxnSp>
        <p:nvCxnSpPr>
          <p:cNvPr id="3" name="מחבר ישר 2"/>
          <p:cNvCxnSpPr/>
          <p:nvPr/>
        </p:nvCxnSpPr>
        <p:spPr>
          <a:xfrm>
            <a:off x="467544" y="1844824"/>
            <a:ext cx="845579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0" y="1311151"/>
            <a:ext cx="907573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400" b="1" dirty="0">
                <a:solidFill>
                  <a:srgbClr val="0070C0"/>
                </a:solidFill>
              </a:rPr>
              <a:t>תיאור הפרויקט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339752" y="2132856"/>
            <a:ext cx="590465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/>
          </a:p>
        </p:txBody>
      </p:sp>
      <p:sp>
        <p:nvSpPr>
          <p:cNvPr id="5" name="TextBox 4"/>
          <p:cNvSpPr txBox="1"/>
          <p:nvPr/>
        </p:nvSpPr>
        <p:spPr>
          <a:xfrm>
            <a:off x="97160" y="2483515"/>
            <a:ext cx="8815834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e-IL" b="1" dirty="0">
                <a:solidFill>
                  <a:schemeClr val="tx1">
                    <a:lumMod val="85000"/>
                    <a:lumOff val="15000"/>
                  </a:schemeClr>
                </a:solidFill>
                <a:latin typeface="David" panose="020E0502060401010101" pitchFamily="34" charset="-79"/>
              </a:rPr>
              <a:t>כמות יח"ד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e-IL" b="1" dirty="0">
                <a:solidFill>
                  <a:schemeClr val="tx1">
                    <a:lumMod val="85000"/>
                    <a:lumOff val="15000"/>
                  </a:schemeClr>
                </a:solidFill>
                <a:latin typeface="David" panose="020E0502060401010101" pitchFamily="34" charset="-79"/>
              </a:rPr>
              <a:t>סוגי דגמים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e-IL" b="1" dirty="0">
                <a:solidFill>
                  <a:schemeClr val="tx1">
                    <a:lumMod val="85000"/>
                    <a:lumOff val="15000"/>
                  </a:schemeClr>
                </a:solidFill>
                <a:latin typeface="David" panose="020E0502060401010101" pitchFamily="34" charset="-79"/>
              </a:rPr>
              <a:t>מספרי מגרשים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e-IL" b="1" dirty="0">
                <a:solidFill>
                  <a:schemeClr val="tx1">
                    <a:lumMod val="85000"/>
                    <a:lumOff val="15000"/>
                  </a:schemeClr>
                </a:solidFill>
                <a:latin typeface="David" panose="020E0502060401010101" pitchFamily="34" charset="-79"/>
              </a:rPr>
              <a:t>האם נדרש שינוי תבע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e-IL" b="1" dirty="0">
                <a:solidFill>
                  <a:schemeClr val="tx1">
                    <a:lumMod val="85000"/>
                    <a:lumOff val="15000"/>
                  </a:schemeClr>
                </a:solidFill>
                <a:latin typeface="David" panose="020E0502060401010101" pitchFamily="34" charset="-79"/>
              </a:rPr>
              <a:t>הצרחת חניות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e-IL" b="1" dirty="0">
                <a:solidFill>
                  <a:schemeClr val="tx1">
                    <a:lumMod val="85000"/>
                    <a:lumOff val="15000"/>
                  </a:schemeClr>
                </a:solidFill>
                <a:latin typeface="David" panose="020E0502060401010101" pitchFamily="34" charset="-79"/>
              </a:rPr>
              <a:t>תהליכים נוספים הנדרשים בפרויקט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488779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12" descr="×ª××¦××ª ×ª××× × ×¢×××¨ ×ª×× ××ª ×××××©××ª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cxnSp>
        <p:nvCxnSpPr>
          <p:cNvPr id="3" name="מחבר ישר 2"/>
          <p:cNvCxnSpPr/>
          <p:nvPr/>
        </p:nvCxnSpPr>
        <p:spPr>
          <a:xfrm>
            <a:off x="467544" y="1844824"/>
            <a:ext cx="845579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0" y="1311151"/>
            <a:ext cx="907573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400" b="1" dirty="0">
                <a:solidFill>
                  <a:srgbClr val="0070C0"/>
                </a:solidFill>
              </a:rPr>
              <a:t>עקרונות לתכנית הפיתוח ותנועה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339752" y="2132856"/>
            <a:ext cx="590465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892525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12" descr="×ª××¦××ª ×ª××× × ×¢×××¨ ×ª×× ××ª ×××××©××ª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cxnSp>
        <p:nvCxnSpPr>
          <p:cNvPr id="3" name="מחבר ישר 2"/>
          <p:cNvCxnSpPr/>
          <p:nvPr/>
        </p:nvCxnSpPr>
        <p:spPr>
          <a:xfrm>
            <a:off x="467544" y="1844824"/>
            <a:ext cx="845579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0" y="1311151"/>
            <a:ext cx="907573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400" b="1" dirty="0">
                <a:solidFill>
                  <a:srgbClr val="0070C0"/>
                </a:solidFill>
              </a:rPr>
              <a:t>עקרונות לתכנית תאורה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339752" y="2132856"/>
            <a:ext cx="590465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2494976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12" descr="×ª××¦××ª ×ª××× × ×¢×××¨ ×ª×× ××ª ×××××©××ª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cxnSp>
        <p:nvCxnSpPr>
          <p:cNvPr id="3" name="מחבר ישר 2"/>
          <p:cNvCxnSpPr/>
          <p:nvPr/>
        </p:nvCxnSpPr>
        <p:spPr>
          <a:xfrm>
            <a:off x="467544" y="1844824"/>
            <a:ext cx="845579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0" y="1311151"/>
            <a:ext cx="907573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400" b="1" dirty="0">
                <a:solidFill>
                  <a:srgbClr val="0070C0"/>
                </a:solidFill>
              </a:rPr>
              <a:t>עקרונות לתכנית תשתיות זורמות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339752" y="2132856"/>
            <a:ext cx="590465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7736149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12" descr="×ª××¦××ª ×ª××× × ×¢×××¨ ×ª×× ××ª ×××××©××ª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cxnSp>
        <p:nvCxnSpPr>
          <p:cNvPr id="3" name="מחבר ישר 2"/>
          <p:cNvCxnSpPr/>
          <p:nvPr/>
        </p:nvCxnSpPr>
        <p:spPr>
          <a:xfrm>
            <a:off x="467544" y="1844824"/>
            <a:ext cx="845579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0" y="1311151"/>
            <a:ext cx="907573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400" b="1" dirty="0">
                <a:solidFill>
                  <a:srgbClr val="0070C0"/>
                </a:solidFill>
              </a:rPr>
              <a:t>עקרונות לתכנית הביטחון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339752" y="2132856"/>
            <a:ext cx="590465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637689908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של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7ed480e-f29a-4527-826c-db2c4dd860a9" xsi:nil="true"/>
    <lcf76f155ced4ddcb4097134ff3c332f xmlns="2947167a-9ac1-4c6d-a4c0-2ec801bad5d4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12E0B37B1753045B7638C56D190BC55" ma:contentTypeVersion="16" ma:contentTypeDescription="Create a new document." ma:contentTypeScope="" ma:versionID="5841c5d4ec06fbf05b5d3a71a3f4815e">
  <xsd:schema xmlns:xsd="http://www.w3.org/2001/XMLSchema" xmlns:xs="http://www.w3.org/2001/XMLSchema" xmlns:p="http://schemas.microsoft.com/office/2006/metadata/properties" xmlns:ns2="97ed480e-f29a-4527-826c-db2c4dd860a9" xmlns:ns3="2947167a-9ac1-4c6d-a4c0-2ec801bad5d4" targetNamespace="http://schemas.microsoft.com/office/2006/metadata/properties" ma:root="true" ma:fieldsID="ac4be7af082d5941bc7a91e58a08cfde" ns2:_="" ns3:_="">
    <xsd:import namespace="97ed480e-f29a-4527-826c-db2c4dd860a9"/>
    <xsd:import namespace="2947167a-9ac1-4c6d-a4c0-2ec801bad5d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ed480e-f29a-4527-826c-db2c4dd860a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d5b3eeeb-ff3e-4fd4-9c75-333b7bce759b}" ma:internalName="TaxCatchAll" ma:showField="CatchAllData" ma:web="97ed480e-f29a-4527-826c-db2c4dd860a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47167a-9ac1-4c6d-a4c0-2ec801bad5d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cf30976-5372-4a55-933c-a93dfc111ae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7893D0D-00B7-4B2E-9934-5804EEA50CE6}">
  <ds:schemaRefs>
    <ds:schemaRef ds:uri="http://www.w3.org/XML/1998/namespace"/>
    <ds:schemaRef ds:uri="http://schemas.microsoft.com/office/2006/documentManagement/types"/>
    <ds:schemaRef ds:uri="http://purl.org/dc/dcmitype/"/>
    <ds:schemaRef ds:uri="2947167a-9ac1-4c6d-a4c0-2ec801bad5d4"/>
    <ds:schemaRef ds:uri="http://purl.org/dc/elements/1.1/"/>
    <ds:schemaRef ds:uri="http://purl.org/dc/terms/"/>
    <ds:schemaRef ds:uri="97ed480e-f29a-4527-826c-db2c4dd860a9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17BAB74B-0AC5-4061-B562-8F0F77F8585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B22A2AB-03AD-4ED5-8B58-65EBC5864BB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ed480e-f29a-4527-826c-db2c4dd860a9"/>
    <ds:schemaRef ds:uri="2947167a-9ac1-4c6d-a4c0-2ec801bad5d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7788</TotalTime>
  <Words>360</Words>
  <Application>Microsoft Office PowerPoint</Application>
  <PresentationFormat>‫הצגה על המסך (4:3)</PresentationFormat>
  <Paragraphs>120</Paragraphs>
  <Slides>13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4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David</vt:lpstr>
      <vt:lpstr>ערכת נושא של Office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לוגו מועצה/תיירות</dc:title>
  <dc:creator>user</dc:creator>
  <cp:lastModifiedBy>אריאלה מלמה</cp:lastModifiedBy>
  <cp:revision>256</cp:revision>
  <dcterms:created xsi:type="dcterms:W3CDTF">2016-02-23T10:31:42Z</dcterms:created>
  <dcterms:modified xsi:type="dcterms:W3CDTF">2026-07-06T06:43:57Z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0x010100612E0B37B1753045B7638C56D190BC55</vt:lpwstr>
  </property>
</Properties>
</file>